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84" r:id="rId9"/>
    <p:sldId id="285" r:id="rId10"/>
    <p:sldId id="286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70" d="100"/>
          <a:sy n="70" d="100"/>
        </p:scale>
        <p:origin x="-192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B39D-54ED-4857-922B-1B7BB2AC814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02F4F-96A3-4F9C-9527-A2C50515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5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A399-7937-4E8F-968E-E23F57BB99E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BC11E-C905-413C-A9F1-8D27B6A59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0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0043-0B9D-4A2B-868F-CD1B89CDB59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FD87-38E5-4295-9C42-2164E2E8F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287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8A44D"/>
                </a:solidFill>
              </a:rPr>
              <a:t>Levels of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7" name="Picture 2" descr="bio_ch13-1_1.jpg                                               00463CA1 Macintosh                      BE4B3FB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28838"/>
            <a:ext cx="7239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0" y="4724400"/>
            <a:ext cx="6172200" cy="609600"/>
            <a:chOff x="960" y="2832"/>
            <a:chExt cx="3888" cy="38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60" y="2832"/>
              <a:ext cx="720" cy="212"/>
              <a:chOff x="0" y="2592"/>
              <a:chExt cx="720" cy="212"/>
            </a:xfrm>
          </p:grpSpPr>
          <p:sp>
            <p:nvSpPr>
              <p:cNvPr id="28710" name="AutoShape 5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Text Box 6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128" y="3004"/>
              <a:ext cx="720" cy="212"/>
              <a:chOff x="0" y="2592"/>
              <a:chExt cx="720" cy="212"/>
            </a:xfrm>
          </p:grpSpPr>
          <p:sp>
            <p:nvSpPr>
              <p:cNvPr id="28708" name="AutoShape 8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Text Box 9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09800" y="4006850"/>
            <a:ext cx="5562600" cy="641350"/>
            <a:chOff x="1440" y="2352"/>
            <a:chExt cx="3504" cy="404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440" y="2544"/>
              <a:ext cx="816" cy="212"/>
              <a:chOff x="1440" y="2544"/>
              <a:chExt cx="816" cy="212"/>
            </a:xfrm>
          </p:grpSpPr>
          <p:sp>
            <p:nvSpPr>
              <p:cNvPr id="28704" name="AutoShape 12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Text Box 13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128" y="2352"/>
              <a:ext cx="816" cy="212"/>
              <a:chOff x="1440" y="2544"/>
              <a:chExt cx="816" cy="212"/>
            </a:xfrm>
          </p:grpSpPr>
          <p:sp>
            <p:nvSpPr>
              <p:cNvPr id="28702" name="AutoShape 15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Text Box 16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590800" y="3048000"/>
            <a:ext cx="5105400" cy="838200"/>
            <a:chOff x="1728" y="1680"/>
            <a:chExt cx="3216" cy="528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728" y="1996"/>
              <a:ext cx="864" cy="212"/>
              <a:chOff x="0" y="1968"/>
              <a:chExt cx="864" cy="212"/>
            </a:xfrm>
          </p:grpSpPr>
          <p:sp>
            <p:nvSpPr>
              <p:cNvPr id="28698" name="AutoShape 19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864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Text Box 20"/>
              <p:cNvSpPr txBox="1">
                <a:spLocks noChangeArrowheads="1"/>
              </p:cNvSpPr>
              <p:nvPr/>
            </p:nvSpPr>
            <p:spPr bwMode="auto">
              <a:xfrm>
                <a:off x="0" y="196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Community</a:t>
                </a:r>
                <a:endParaRPr lang="en-US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4080" y="1680"/>
              <a:ext cx="864" cy="212"/>
              <a:chOff x="0" y="1968"/>
              <a:chExt cx="864" cy="212"/>
            </a:xfrm>
          </p:grpSpPr>
          <p:sp>
            <p:nvSpPr>
              <p:cNvPr id="28696" name="AutoShape 22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864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Text Box 23"/>
              <p:cNvSpPr txBox="1">
                <a:spLocks noChangeArrowheads="1"/>
              </p:cNvSpPr>
              <p:nvPr/>
            </p:nvSpPr>
            <p:spPr bwMode="auto">
              <a:xfrm>
                <a:off x="0" y="196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Community</a:t>
                </a:r>
                <a:endParaRPr lang="en-US"/>
              </a:p>
            </p:txBody>
          </p:sp>
        </p:grp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3733800" y="1981200"/>
            <a:ext cx="4038600" cy="914400"/>
            <a:chOff x="2400" y="960"/>
            <a:chExt cx="2544" cy="576"/>
          </a:xfrm>
        </p:grpSpPr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2400" y="1324"/>
              <a:ext cx="912" cy="212"/>
              <a:chOff x="288" y="1200"/>
              <a:chExt cx="912" cy="212"/>
            </a:xfrm>
          </p:grpSpPr>
          <p:sp>
            <p:nvSpPr>
              <p:cNvPr id="28692" name="AutoShape 26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816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Text Box 27"/>
              <p:cNvSpPr txBox="1">
                <a:spLocks noChangeArrowheads="1"/>
              </p:cNvSpPr>
              <p:nvPr/>
            </p:nvSpPr>
            <p:spPr bwMode="auto">
              <a:xfrm>
                <a:off x="288" y="1200"/>
                <a:ext cx="9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Ecosystem</a:t>
                </a:r>
                <a:endParaRPr lang="en-US"/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4032" y="960"/>
              <a:ext cx="912" cy="212"/>
              <a:chOff x="288" y="1200"/>
              <a:chExt cx="912" cy="212"/>
            </a:xfrm>
          </p:grpSpPr>
          <p:sp>
            <p:nvSpPr>
              <p:cNvPr id="28690" name="AutoShape 29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816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Text Box 30"/>
              <p:cNvSpPr txBox="1">
                <a:spLocks noChangeArrowheads="1"/>
              </p:cNvSpPr>
              <p:nvPr/>
            </p:nvSpPr>
            <p:spPr bwMode="auto">
              <a:xfrm>
                <a:off x="288" y="1200"/>
                <a:ext cx="9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Ecosystem</a:t>
                </a:r>
                <a:endParaRPr lang="en-US" dirty="0"/>
              </a:p>
            </p:txBody>
          </p:sp>
        </p:grp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6400800" y="762000"/>
            <a:ext cx="2209800" cy="1066800"/>
            <a:chOff x="4128" y="508"/>
            <a:chExt cx="1392" cy="672"/>
          </a:xfrm>
        </p:grpSpPr>
        <p:pic>
          <p:nvPicPr>
            <p:cNvPr id="28684" name="Picture 32" descr="bhspe-051301-003.tif                                           004C5FE6 Macintosh                      BE4B3FBF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681"/>
              <a:ext cx="81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4176" y="508"/>
              <a:ext cx="1344" cy="212"/>
              <a:chOff x="912" y="700"/>
              <a:chExt cx="1344" cy="212"/>
            </a:xfrm>
          </p:grpSpPr>
          <p:sp>
            <p:nvSpPr>
              <p:cNvPr id="28686" name="AutoShape 34"/>
              <p:cNvSpPr>
                <a:spLocks noChangeArrowheads="1"/>
              </p:cNvSpPr>
              <p:nvPr/>
            </p:nvSpPr>
            <p:spPr bwMode="auto">
              <a:xfrm>
                <a:off x="912" y="720"/>
                <a:ext cx="720" cy="169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Text Box 35"/>
              <p:cNvSpPr txBox="1">
                <a:spLocks noChangeArrowheads="1"/>
              </p:cNvSpPr>
              <p:nvPr/>
            </p:nvSpPr>
            <p:spPr bwMode="auto">
              <a:xfrm>
                <a:off x="1008" y="700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Biome</a:t>
                </a:r>
                <a:endParaRPr lang="en-US" dirty="0"/>
              </a:p>
            </p:txBody>
          </p:sp>
        </p:grpSp>
      </p:grp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33400" y="990600"/>
            <a:ext cx="594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75000"/>
              </a:spcBef>
            </a:pPr>
            <a:r>
              <a:rPr lang="en-US" sz="2000" b="1" u="sng" dirty="0" smtClean="0"/>
              <a:t>Biosphere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contains all the portions of the planet in which life exists, including the land, air, water, and atmosphere. </a:t>
            </a:r>
            <a:endParaRPr lang="en-US" sz="2000" dirty="0"/>
          </a:p>
        </p:txBody>
      </p:sp>
      <p:pic>
        <p:nvPicPr>
          <p:cNvPr id="32770" name="Picture 2" descr="http://eoimages.gsfc.nasa.gov/images/imagerecords/57000/57723/globe_west_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349" y="609600"/>
            <a:ext cx="1390651" cy="1390651"/>
          </a:xfrm>
          <a:prstGeom prst="rect">
            <a:avLst/>
          </a:prstGeom>
          <a:noFill/>
        </p:spPr>
      </p:pic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7772400" y="381000"/>
            <a:ext cx="1143000" cy="268288"/>
          </a:xfrm>
          <a:prstGeom prst="roundRect">
            <a:avLst>
              <a:gd name="adj" fmla="val 16667"/>
            </a:avLst>
          </a:prstGeom>
          <a:solidFill>
            <a:srgbClr val="00C2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Biosphere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Energy in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3505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29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Producers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371600"/>
            <a:ext cx="3505200" cy="2819400"/>
          </a:xfrm>
        </p:spPr>
        <p:txBody>
          <a:bodyPr>
            <a:normAutofit/>
          </a:bodyPr>
          <a:lstStyle/>
          <a:p>
            <a:pPr marL="514350" indent="-514350" eaLnBrk="1" hangingPunct="1">
              <a:buNone/>
              <a:defRPr/>
            </a:pPr>
            <a:r>
              <a:rPr lang="en-US" dirty="0" smtClean="0"/>
              <a:t>         Also called *Autotrophs *</a:t>
            </a:r>
          </a:p>
          <a:p>
            <a:pPr lvl="1" eaLnBrk="1" hangingPunct="1">
              <a:defRPr/>
            </a:pPr>
            <a:r>
              <a:rPr lang="en-US" dirty="0" smtClean="0"/>
              <a:t>Food from self</a:t>
            </a:r>
          </a:p>
          <a:p>
            <a:pPr lvl="2">
              <a:defRPr/>
            </a:pPr>
            <a:r>
              <a:rPr lang="en-US" dirty="0" smtClean="0"/>
              <a:t>Photosynthesis</a:t>
            </a:r>
          </a:p>
          <a:p>
            <a:pPr lvl="2">
              <a:defRPr/>
            </a:pPr>
            <a:r>
              <a:rPr lang="en-US" dirty="0" smtClean="0"/>
              <a:t>Chemosynthesis </a:t>
            </a:r>
          </a:p>
        </p:txBody>
      </p:sp>
      <p:pic>
        <p:nvPicPr>
          <p:cNvPr id="7174" name="Picture 4" descr="450px-Weeping_willow_in_alconbu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30099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90600"/>
            <a:ext cx="2667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Consumers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33713" y="847284"/>
            <a:ext cx="3062287" cy="11430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None/>
              <a:defRPr/>
            </a:pPr>
            <a:r>
              <a:rPr lang="en-US" dirty="0" smtClean="0"/>
              <a:t>	Also called</a:t>
            </a:r>
          </a:p>
          <a:p>
            <a:pPr marL="514350" indent="-514350" eaLnBrk="1" hangingPunct="1">
              <a:buNone/>
              <a:defRPr/>
            </a:pPr>
            <a:r>
              <a:rPr lang="en-US" dirty="0" smtClean="0"/>
              <a:t>    *Heterotrophs*</a:t>
            </a:r>
          </a:p>
          <a:p>
            <a:pPr lvl="1" eaLnBrk="1" hangingPunct="1">
              <a:defRPr/>
            </a:pPr>
            <a:r>
              <a:rPr lang="en-US" dirty="0" smtClean="0"/>
              <a:t>Food from others</a:t>
            </a: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03371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292501" y="1985798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 Herbivores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-Eat plants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b. Carnivores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-Eat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animals</a:t>
            </a:r>
          </a:p>
          <a:p>
            <a:pPr marL="514350" indent="-514350" eaLnBrk="1" hangingPunct="1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c. Omnivores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-Eat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</a:p>
          <a:p>
            <a:pPr marL="514350" indent="-514350" eaLnBrk="1" hangingPunct="1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Detritivores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-Eat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dead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e. Decomposers</a:t>
            </a: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   -Break down organic matter</a:t>
            </a:r>
          </a:p>
        </p:txBody>
      </p:sp>
      <p:pic>
        <p:nvPicPr>
          <p:cNvPr id="819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85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95600"/>
            <a:ext cx="3124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9979595">
            <a:off x="5314863" y="2162402"/>
            <a:ext cx="68916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101515">
            <a:off x="2757339" y="3065099"/>
            <a:ext cx="68916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698471">
            <a:off x="5182515" y="4040008"/>
            <a:ext cx="68916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184530">
            <a:off x="2886008" y="4974852"/>
            <a:ext cx="68916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04535" y="5910280"/>
            <a:ext cx="68916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www.fcps.edu/islandcreekes/ecology/Fungus/Honey%20Mushroom/kaminski_armillaria_mell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063859"/>
            <a:ext cx="2438400" cy="179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77813"/>
            <a:ext cx="3048000" cy="1779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Food Chains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828800"/>
            <a:ext cx="3124200" cy="43021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Shows how matter and energy move through a series of organisms</a:t>
            </a:r>
          </a:p>
          <a:p>
            <a:pPr>
              <a:defRPr/>
            </a:pPr>
            <a:r>
              <a:rPr lang="en-US" dirty="0" smtClean="0"/>
              <a:t>Arrow points toward the belly of the consumer.</a:t>
            </a:r>
          </a:p>
        </p:txBody>
      </p:sp>
      <p:pic>
        <p:nvPicPr>
          <p:cNvPr id="9220" name="Picture 4" descr="marine%20food%20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44846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277813"/>
            <a:ext cx="2362200" cy="1855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Food Webs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828800"/>
            <a:ext cx="2971800" cy="4302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Shows how matter and energy move through an ecosystem</a:t>
            </a:r>
          </a:p>
          <a:p>
            <a:pPr>
              <a:defRPr/>
            </a:pPr>
            <a:r>
              <a:rPr lang="en-US" dirty="0" smtClean="0"/>
              <a:t>Made up of a bunch of food chains</a:t>
            </a:r>
          </a:p>
        </p:txBody>
      </p:sp>
      <p:pic>
        <p:nvPicPr>
          <p:cNvPr id="10244" name="Picture 4" descr="FoodWe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5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048000" cy="21605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Trophic Levels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981200"/>
            <a:ext cx="3124200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Each step in a food chain is called a </a:t>
            </a:r>
            <a:r>
              <a:rPr lang="en-US" dirty="0" err="1" smtClean="0"/>
              <a:t>trophic</a:t>
            </a:r>
            <a:r>
              <a:rPr lang="en-US" dirty="0" smtClean="0"/>
              <a:t> level</a:t>
            </a:r>
          </a:p>
          <a:p>
            <a:pPr>
              <a:defRPr/>
            </a:pPr>
            <a:r>
              <a:rPr lang="en-US" dirty="0" smtClean="0"/>
              <a:t>Each consumer depends on the </a:t>
            </a:r>
            <a:r>
              <a:rPr lang="en-US" dirty="0" err="1" smtClean="0"/>
              <a:t>trophic</a:t>
            </a:r>
            <a:r>
              <a:rPr lang="en-US" dirty="0" smtClean="0"/>
              <a:t> level below it for energy</a:t>
            </a:r>
          </a:p>
        </p:txBody>
      </p:sp>
      <p:pic>
        <p:nvPicPr>
          <p:cNvPr id="3074" name="Picture 2" descr="http://terra.dadeschools.net/books/Biology/BiologyExploringLife04/0-13-115075-8/text/chapter36/36images/36-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20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Ecological Pyramids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/>
              <a:t>An </a:t>
            </a:r>
            <a:r>
              <a:rPr lang="en-US" sz="2800" b="1" u="sng" dirty="0" smtClean="0"/>
              <a:t>ecological pyramid </a:t>
            </a:r>
            <a:r>
              <a:rPr lang="en-US" sz="2800" dirty="0" smtClean="0"/>
              <a:t>is a diagram that shows the amount of energy or matter contained with each trophic level of a food chain or food web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052" name="Picture 4" descr="http://www.mlms.loganschools.org/~mlowe/Energy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3456977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217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Energy Pyramid</a:t>
            </a:r>
            <a:endParaRPr lang="en-US" sz="2400" b="1" dirty="0"/>
          </a:p>
        </p:txBody>
      </p:sp>
      <p:pic>
        <p:nvPicPr>
          <p:cNvPr id="2054" name="Picture 6" descr="http://upload.wikimedia.org/wikipedia/en/thumb/9/9d/Pyramid_of_numbers.png/220px-Pyramid_of_numb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2933700" cy="24536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62400" y="5334000"/>
            <a:ext cx="237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Biomass</a:t>
            </a:r>
            <a:r>
              <a:rPr lang="en-US" sz="2400" b="1" dirty="0" smtClean="0"/>
              <a:t> Pyramid</a:t>
            </a:r>
            <a:endParaRPr lang="en-US" sz="2400" b="1" dirty="0"/>
          </a:p>
        </p:txBody>
      </p:sp>
      <p:pic>
        <p:nvPicPr>
          <p:cNvPr id="2056" name="Picture 8" descr="http://www.fortsupply.k12.ok.us/Biology2.2_files/image0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3256855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10400" y="3200400"/>
            <a:ext cx="1642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Pyramid of </a:t>
            </a:r>
          </a:p>
          <a:p>
            <a:r>
              <a:rPr lang="en-US" sz="2400" b="1" dirty="0" smtClean="0"/>
              <a:t>Numbers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9346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Biomass-total amount of living tissue within a given </a:t>
            </a:r>
            <a:r>
              <a:rPr lang="en-US" dirty="0" err="1" smtClean="0"/>
              <a:t>trophic</a:t>
            </a:r>
            <a:r>
              <a:rPr lang="en-US" dirty="0" smtClean="0"/>
              <a:t> level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33800" y="5791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1">
              <a:lnSpc>
                <a:spcPct val="85000"/>
              </a:lnSpc>
              <a:spcAft>
                <a:spcPct val="50000"/>
              </a:spcAft>
            </a:pPr>
            <a:r>
              <a:rPr lang="en-US" dirty="0"/>
              <a:t>Shows the relative amount of energy available at each trophic level.</a:t>
            </a:r>
          </a:p>
          <a:p>
            <a:pPr lvl="1">
              <a:lnSpc>
                <a:spcPct val="85000"/>
              </a:lnSpc>
              <a:spcAft>
                <a:spcPct val="50000"/>
              </a:spcAft>
            </a:pPr>
            <a:r>
              <a:rPr lang="en-US" dirty="0"/>
              <a:t>Only part of the energy that is stored in one trophic level is passed on to the next level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856" t="33333" r="13104" b="25000"/>
          <a:stretch/>
        </p:blipFill>
        <p:spPr>
          <a:xfrm>
            <a:off x="2552700" y="3429000"/>
            <a:ext cx="4038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Represents the amount of living organic matter at each trophic level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1215" t="32293" r="25988" b="18750"/>
          <a:stretch/>
        </p:blipFill>
        <p:spPr>
          <a:xfrm>
            <a:off x="2743200" y="3018396"/>
            <a:ext cx="3962400" cy="3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Ecology?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Ecology</a:t>
            </a:r>
            <a:r>
              <a:rPr lang="en-US" dirty="0" smtClean="0"/>
              <a:t> is the study of interactions among organisms and their environments.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the relative number of individual organisms at each trophic level.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801" t="25000" r="25403" b="18750"/>
          <a:stretch/>
        </p:blipFill>
        <p:spPr>
          <a:xfrm>
            <a:off x="2819400" y="2743200"/>
            <a:ext cx="403013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4" name="Picture 5" descr="sb4882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06" y="1417638"/>
            <a:ext cx="6757987" cy="50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458" t="27083" r="22475" b="13542"/>
          <a:stretch/>
        </p:blipFill>
        <p:spPr>
          <a:xfrm>
            <a:off x="1676400" y="1219200"/>
            <a:ext cx="616952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9502" t="21875" r="16618" b="15625"/>
          <a:stretch/>
        </p:blipFill>
        <p:spPr>
          <a:xfrm>
            <a:off x="1219200" y="1524000"/>
            <a:ext cx="701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3" t="25000" r="22474" b="12500"/>
          <a:stretch/>
        </p:blipFill>
        <p:spPr>
          <a:xfrm>
            <a:off x="2819400" y="1417638"/>
            <a:ext cx="3771901" cy="52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219200"/>
            <a:ext cx="4267200" cy="2743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b="1" u="sng" dirty="0" smtClean="0"/>
              <a:t>Abiotic</a:t>
            </a:r>
            <a:r>
              <a:rPr lang="en-US" b="1" dirty="0" smtClean="0"/>
              <a:t>-Non-living factors that shape ecosystems.</a:t>
            </a:r>
            <a:endParaRPr lang="en-US" dirty="0" smtClean="0"/>
          </a:p>
          <a:p>
            <a:pPr marL="514350" indent="-514350" eaLnBrk="1" hangingPunct="1">
              <a:buNone/>
              <a:defRPr/>
            </a:pPr>
            <a:r>
              <a:rPr lang="en-US" dirty="0" smtClean="0"/>
              <a:t>	-Temperature range</a:t>
            </a:r>
          </a:p>
          <a:p>
            <a:pPr marL="514350" indent="-514350" eaLnBrk="1" hangingPunct="1">
              <a:buNone/>
              <a:defRPr/>
            </a:pPr>
            <a:r>
              <a:rPr lang="en-US" dirty="0" smtClean="0"/>
              <a:t>	-Light intensity</a:t>
            </a:r>
          </a:p>
          <a:p>
            <a:pPr marL="514350" indent="-514350" eaLnBrk="1" hangingPunct="1">
              <a:buNone/>
              <a:defRPr/>
            </a:pPr>
            <a:r>
              <a:rPr lang="en-US" dirty="0" smtClean="0"/>
              <a:t>	-pH range</a:t>
            </a:r>
          </a:p>
          <a:p>
            <a:pPr marL="514350" indent="-514350" eaLnBrk="1" hangingPunct="1">
              <a:buNone/>
              <a:defRPr/>
            </a:pPr>
            <a:r>
              <a:rPr lang="en-US" dirty="0" smtClean="0"/>
              <a:t>	-level of pollutants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4268788"/>
            <a:ext cx="4419600" cy="25892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u="sng" dirty="0" smtClean="0"/>
              <a:t>Biotic</a:t>
            </a:r>
            <a:r>
              <a:rPr lang="en-US" b="1" dirty="0" smtClean="0"/>
              <a:t>-</a:t>
            </a:r>
            <a:r>
              <a:rPr lang="en-US" dirty="0" smtClean="0"/>
              <a:t>Living factors that shape ecosystems.</a:t>
            </a:r>
          </a:p>
          <a:p>
            <a:pPr marL="514350" indent="-514350" eaLnBrk="1" hangingPunct="1">
              <a:buNone/>
              <a:defRPr/>
            </a:pPr>
            <a:r>
              <a:rPr lang="en-US" dirty="0" smtClean="0"/>
              <a:t>	-Other organisms</a:t>
            </a:r>
          </a:p>
          <a:p>
            <a:pPr marL="514350" indent="-514350" eaLnBrk="1" hangingPunct="1">
              <a:buNone/>
              <a:defRPr/>
            </a:pPr>
            <a:r>
              <a:rPr lang="en-US" dirty="0" smtClean="0"/>
              <a:t>	-Plants</a:t>
            </a:r>
          </a:p>
          <a:p>
            <a:pPr marL="514350" indent="-514350" eaLnBrk="1" hangingPunct="1">
              <a:buNone/>
              <a:defRPr/>
            </a:pPr>
            <a:endParaRPr lang="en-US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2514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25" y="0"/>
            <a:ext cx="2365375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1971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808537"/>
            <a:ext cx="30480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304800"/>
            <a:ext cx="533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kern="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Ecology </a:t>
            </a:r>
            <a:r>
              <a:rPr lang="en-US" sz="4400" kern="0" dirty="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Terms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Levels of Organization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2971800" cy="453072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/>
              <a:t>Organism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/>
              <a:t>Population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/>
              <a:t>Community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/>
              <a:t>Ecosystem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/>
              <a:t>Biome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/>
              <a:t>Biosphere</a:t>
            </a:r>
          </a:p>
        </p:txBody>
      </p:sp>
      <p:pic>
        <p:nvPicPr>
          <p:cNvPr id="14342" name="Picture 6" descr="http://www.goldiesroom.org/Multimedia/Bio_Images/22%20Ecology/02%20Ecological%20Organ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352" y="1371600"/>
            <a:ext cx="643764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8A44D"/>
                </a:solidFill>
              </a:rPr>
              <a:t>Levels of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143000" y="1036637"/>
            <a:ext cx="7239000" cy="5668963"/>
            <a:chOff x="720" y="718"/>
            <a:chExt cx="4560" cy="3571"/>
          </a:xfrm>
        </p:grpSpPr>
        <p:pic>
          <p:nvPicPr>
            <p:cNvPr id="24590" name="Picture 39" descr="bio_ch13-1_1.jpg                                               00463CA1 Macintosh                      BE4B3FBF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1406"/>
              <a:ext cx="4560" cy="2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42" descr="bhspe-051301-003.tif                                           004C5FE6 Macintosh                      BE4B3FBF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718"/>
              <a:ext cx="81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4000" y="4724400"/>
            <a:ext cx="6172200" cy="609600"/>
            <a:chOff x="960" y="2832"/>
            <a:chExt cx="3888" cy="384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60" y="2832"/>
              <a:ext cx="720" cy="212"/>
              <a:chOff x="0" y="2592"/>
              <a:chExt cx="720" cy="212"/>
            </a:xfrm>
          </p:grpSpPr>
          <p:sp>
            <p:nvSpPr>
              <p:cNvPr id="24588" name="AutoShape 7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Text Box 8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128" y="3004"/>
              <a:ext cx="720" cy="212"/>
              <a:chOff x="0" y="2592"/>
              <a:chExt cx="720" cy="212"/>
            </a:xfrm>
          </p:grpSpPr>
          <p:sp>
            <p:nvSpPr>
              <p:cNvPr id="24586" name="AutoShape 10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Text Box 11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</p:grpSp>
      <p:sp>
        <p:nvSpPr>
          <p:cNvPr id="15" name="Rectangle 40"/>
          <p:cNvSpPr txBox="1">
            <a:spLocks noChangeArrowheads="1"/>
          </p:cNvSpPr>
          <p:nvPr/>
        </p:nvSpPr>
        <p:spPr bwMode="auto">
          <a:xfrm>
            <a:off x="838200" y="990600"/>
            <a:ext cx="556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b="1" u="sng" dirty="0">
                <a:latin typeface="+mn-lt"/>
                <a:ea typeface="+mn-ea"/>
              </a:rPr>
              <a:t>Organism </a:t>
            </a:r>
            <a:r>
              <a:rPr lang="en-US" sz="2000" dirty="0">
                <a:latin typeface="+mn-lt"/>
                <a:ea typeface="+mn-ea"/>
              </a:rPr>
              <a:t>- individual living thing, such as an alligator.</a:t>
            </a:r>
          </a:p>
        </p:txBody>
      </p:sp>
      <p:pic>
        <p:nvPicPr>
          <p:cNvPr id="16" name="Picture 2" descr="http://eoimages.gsfc.nasa.gov/images/imagerecords/57000/57723/globe_west_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349" y="609600"/>
            <a:ext cx="1390651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8A44D"/>
                </a:solidFill>
              </a:rPr>
              <a:t>Levels of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5" name="Picture 2" descr="bio_ch13-1_1.jpg                                               00463CA1 Macintosh                      BE4B3FB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28838"/>
            <a:ext cx="7239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0" y="4724400"/>
            <a:ext cx="6172200" cy="609600"/>
            <a:chOff x="960" y="2832"/>
            <a:chExt cx="3888" cy="38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60" y="2832"/>
              <a:ext cx="720" cy="212"/>
              <a:chOff x="0" y="2592"/>
              <a:chExt cx="720" cy="212"/>
            </a:xfrm>
          </p:grpSpPr>
          <p:sp>
            <p:nvSpPr>
              <p:cNvPr id="25620" name="AutoShape 5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Text Box 6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128" y="3004"/>
              <a:ext cx="720" cy="212"/>
              <a:chOff x="0" y="2592"/>
              <a:chExt cx="720" cy="212"/>
            </a:xfrm>
          </p:grpSpPr>
          <p:sp>
            <p:nvSpPr>
              <p:cNvPr id="25618" name="AutoShape 8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Text Box 9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09800" y="4006850"/>
            <a:ext cx="5562600" cy="641350"/>
            <a:chOff x="1440" y="2352"/>
            <a:chExt cx="3504" cy="404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440" y="2544"/>
              <a:ext cx="816" cy="212"/>
              <a:chOff x="1440" y="2544"/>
              <a:chExt cx="816" cy="212"/>
            </a:xfrm>
          </p:grpSpPr>
          <p:sp>
            <p:nvSpPr>
              <p:cNvPr id="25614" name="AutoShape 12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Text Box 13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128" y="2352"/>
              <a:ext cx="816" cy="212"/>
              <a:chOff x="1440" y="2544"/>
              <a:chExt cx="816" cy="212"/>
            </a:xfrm>
          </p:grpSpPr>
          <p:sp>
            <p:nvSpPr>
              <p:cNvPr id="25612" name="AutoShape 15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Text Box 16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</p:grp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457200" y="10414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75000"/>
              </a:spcBef>
            </a:pPr>
            <a:r>
              <a:rPr lang="en-US" sz="2000" b="1" u="sng" dirty="0"/>
              <a:t>Populations</a:t>
            </a:r>
            <a:r>
              <a:rPr lang="en-US" sz="2000" dirty="0"/>
              <a:t> – groups of individuals that belong to the same species and live in the same area.</a:t>
            </a:r>
          </a:p>
        </p:txBody>
      </p:sp>
      <p:pic>
        <p:nvPicPr>
          <p:cNvPr id="25609" name="Picture 38" descr="bhspe-051301-003.tif                                           004C5FE6 Macintosh                      BE4B3FB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36638"/>
            <a:ext cx="1295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eoimages.gsfc.nasa.gov/images/imagerecords/57000/57723/globe_west_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349" y="609600"/>
            <a:ext cx="1390651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8A44D"/>
                </a:solidFill>
              </a:rPr>
              <a:t>Levels of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629" name="Picture 2" descr="bio_ch13-1_1.jpg                                               00463CA1 Macintosh                      BE4B3FB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28837"/>
            <a:ext cx="72390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0" y="4724400"/>
            <a:ext cx="6172200" cy="609600"/>
            <a:chOff x="960" y="2832"/>
            <a:chExt cx="3888" cy="38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60" y="2832"/>
              <a:ext cx="720" cy="212"/>
              <a:chOff x="0" y="2592"/>
              <a:chExt cx="720" cy="212"/>
            </a:xfrm>
          </p:grpSpPr>
          <p:sp>
            <p:nvSpPr>
              <p:cNvPr id="26651" name="AutoShape 5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Text Box 6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128" y="3004"/>
              <a:ext cx="720" cy="212"/>
              <a:chOff x="0" y="2592"/>
              <a:chExt cx="720" cy="212"/>
            </a:xfrm>
          </p:grpSpPr>
          <p:sp>
            <p:nvSpPr>
              <p:cNvPr id="26649" name="AutoShape 8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Text Box 9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09800" y="4006850"/>
            <a:ext cx="5562600" cy="641350"/>
            <a:chOff x="1440" y="2352"/>
            <a:chExt cx="3504" cy="404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440" y="2544"/>
              <a:ext cx="816" cy="212"/>
              <a:chOff x="1440" y="2544"/>
              <a:chExt cx="816" cy="212"/>
            </a:xfrm>
          </p:grpSpPr>
          <p:sp>
            <p:nvSpPr>
              <p:cNvPr id="26645" name="AutoShape 12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Text Box 13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128" y="2352"/>
              <a:ext cx="816" cy="212"/>
              <a:chOff x="1440" y="2544"/>
              <a:chExt cx="816" cy="21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Text Box 16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590800" y="3048000"/>
            <a:ext cx="5105400" cy="838200"/>
            <a:chOff x="1728" y="1680"/>
            <a:chExt cx="3216" cy="528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728" y="1996"/>
              <a:ext cx="864" cy="212"/>
              <a:chOff x="0" y="1968"/>
              <a:chExt cx="864" cy="212"/>
            </a:xfrm>
          </p:grpSpPr>
          <p:sp>
            <p:nvSpPr>
              <p:cNvPr id="26639" name="AutoShape 19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864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Text Box 20"/>
              <p:cNvSpPr txBox="1">
                <a:spLocks noChangeArrowheads="1"/>
              </p:cNvSpPr>
              <p:nvPr/>
            </p:nvSpPr>
            <p:spPr bwMode="auto">
              <a:xfrm>
                <a:off x="0" y="196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Community</a:t>
                </a:r>
                <a:endParaRPr lang="en-US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4080" y="1680"/>
              <a:ext cx="864" cy="212"/>
              <a:chOff x="0" y="1968"/>
              <a:chExt cx="864" cy="212"/>
            </a:xfrm>
          </p:grpSpPr>
          <p:sp>
            <p:nvSpPr>
              <p:cNvPr id="26637" name="AutoShape 22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864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Text Box 23"/>
              <p:cNvSpPr txBox="1">
                <a:spLocks noChangeArrowheads="1"/>
              </p:cNvSpPr>
              <p:nvPr/>
            </p:nvSpPr>
            <p:spPr bwMode="auto">
              <a:xfrm>
                <a:off x="0" y="196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Community</a:t>
                </a:r>
                <a:endParaRPr lang="en-US"/>
              </a:p>
            </p:txBody>
          </p:sp>
        </p:grpSp>
      </p:grpSp>
      <p:pic>
        <p:nvPicPr>
          <p:cNvPr id="26633" name="Picture 36" descr="bhspe-051301-003.tif                                           004C5FE6 Macintosh                      BE4B3FB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36638"/>
            <a:ext cx="1295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457200" y="1066800"/>
            <a:ext cx="57912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75000"/>
              </a:spcBef>
            </a:pPr>
            <a:r>
              <a:rPr lang="en-US" sz="2000" b="1" u="sng" dirty="0"/>
              <a:t>Communities </a:t>
            </a:r>
            <a:r>
              <a:rPr lang="en-US" sz="2000" dirty="0"/>
              <a:t>– assemblages of different populations that live together in a defined area.</a:t>
            </a:r>
          </a:p>
        </p:txBody>
      </p:sp>
      <p:pic>
        <p:nvPicPr>
          <p:cNvPr id="29" name="Picture 2" descr="http://eoimages.gsfc.nasa.gov/images/imagerecords/57000/57723/globe_west_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349" y="609600"/>
            <a:ext cx="1390651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8A44D"/>
                </a:solidFill>
              </a:rPr>
              <a:t>Levels of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7653" name="Picture 2" descr="bio_ch13-1_1.jpg                                               00463CA1 Macintosh                      BE4B3FB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28838"/>
            <a:ext cx="7239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0" y="4724400"/>
            <a:ext cx="6172200" cy="609600"/>
            <a:chOff x="960" y="2832"/>
            <a:chExt cx="3888" cy="38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60" y="2832"/>
              <a:ext cx="720" cy="212"/>
              <a:chOff x="0" y="2592"/>
              <a:chExt cx="720" cy="212"/>
            </a:xfrm>
          </p:grpSpPr>
          <p:sp>
            <p:nvSpPr>
              <p:cNvPr id="27682" name="AutoShape 5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3" name="Text Box 6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128" y="3004"/>
              <a:ext cx="720" cy="212"/>
              <a:chOff x="0" y="2592"/>
              <a:chExt cx="720" cy="212"/>
            </a:xfrm>
          </p:grpSpPr>
          <p:sp>
            <p:nvSpPr>
              <p:cNvPr id="27680" name="AutoShape 8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1" name="Text Box 9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09800" y="4006850"/>
            <a:ext cx="5562600" cy="641350"/>
            <a:chOff x="1440" y="2352"/>
            <a:chExt cx="3504" cy="404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440" y="2544"/>
              <a:ext cx="816" cy="212"/>
              <a:chOff x="1440" y="2544"/>
              <a:chExt cx="816" cy="212"/>
            </a:xfrm>
          </p:grpSpPr>
          <p:sp>
            <p:nvSpPr>
              <p:cNvPr id="27676" name="AutoShape 12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7" name="Text Box 13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128" y="2352"/>
              <a:ext cx="816" cy="212"/>
              <a:chOff x="1440" y="2544"/>
              <a:chExt cx="816" cy="212"/>
            </a:xfrm>
          </p:grpSpPr>
          <p:sp>
            <p:nvSpPr>
              <p:cNvPr id="27674" name="AutoShape 15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5" name="Text Box 16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590800" y="3048000"/>
            <a:ext cx="5105400" cy="838200"/>
            <a:chOff x="1728" y="1680"/>
            <a:chExt cx="3216" cy="528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728" y="1996"/>
              <a:ext cx="864" cy="212"/>
              <a:chOff x="0" y="1968"/>
              <a:chExt cx="864" cy="212"/>
            </a:xfrm>
          </p:grpSpPr>
          <p:sp>
            <p:nvSpPr>
              <p:cNvPr id="27670" name="AutoShape 19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864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1" name="Text Box 20"/>
              <p:cNvSpPr txBox="1">
                <a:spLocks noChangeArrowheads="1"/>
              </p:cNvSpPr>
              <p:nvPr/>
            </p:nvSpPr>
            <p:spPr bwMode="auto">
              <a:xfrm>
                <a:off x="0" y="196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Community</a:t>
                </a:r>
                <a:endParaRPr lang="en-US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4080" y="1680"/>
              <a:ext cx="864" cy="212"/>
              <a:chOff x="0" y="1968"/>
              <a:chExt cx="864" cy="212"/>
            </a:xfrm>
          </p:grpSpPr>
          <p:sp>
            <p:nvSpPr>
              <p:cNvPr id="27668" name="AutoShape 22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864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Text Box 23"/>
              <p:cNvSpPr txBox="1">
                <a:spLocks noChangeArrowheads="1"/>
              </p:cNvSpPr>
              <p:nvPr/>
            </p:nvSpPr>
            <p:spPr bwMode="auto">
              <a:xfrm>
                <a:off x="0" y="196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Community</a:t>
                </a:r>
                <a:endParaRPr lang="en-US"/>
              </a:p>
            </p:txBody>
          </p:sp>
        </p:grp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3733800" y="1981200"/>
            <a:ext cx="4038600" cy="914400"/>
            <a:chOff x="2400" y="960"/>
            <a:chExt cx="2544" cy="576"/>
          </a:xfrm>
        </p:grpSpPr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2400" y="1324"/>
              <a:ext cx="912" cy="212"/>
              <a:chOff x="288" y="1200"/>
              <a:chExt cx="912" cy="212"/>
            </a:xfrm>
          </p:grpSpPr>
          <p:sp>
            <p:nvSpPr>
              <p:cNvPr id="27664" name="AutoShape 26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816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5" name="Text Box 27"/>
              <p:cNvSpPr txBox="1">
                <a:spLocks noChangeArrowheads="1"/>
              </p:cNvSpPr>
              <p:nvPr/>
            </p:nvSpPr>
            <p:spPr bwMode="auto">
              <a:xfrm>
                <a:off x="288" y="1200"/>
                <a:ext cx="9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Ecosystem</a:t>
                </a:r>
                <a:endParaRPr lang="en-US"/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4032" y="960"/>
              <a:ext cx="912" cy="212"/>
              <a:chOff x="288" y="1200"/>
              <a:chExt cx="912" cy="212"/>
            </a:xfrm>
          </p:grpSpPr>
          <p:sp>
            <p:nvSpPr>
              <p:cNvPr id="27662" name="AutoShape 29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816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3" name="Text Box 30"/>
              <p:cNvSpPr txBox="1">
                <a:spLocks noChangeArrowheads="1"/>
              </p:cNvSpPr>
              <p:nvPr/>
            </p:nvSpPr>
            <p:spPr bwMode="auto">
              <a:xfrm>
                <a:off x="288" y="1200"/>
                <a:ext cx="9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Ecosystem</a:t>
                </a:r>
                <a:endParaRPr lang="en-US"/>
              </a:p>
            </p:txBody>
          </p:sp>
        </p:grpSp>
      </p:grpSp>
      <p:pic>
        <p:nvPicPr>
          <p:cNvPr id="27658" name="Picture 36" descr="bhspe-051301-003.tif                                           004C5FE6 Macintosh                      BE4B3FB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36638"/>
            <a:ext cx="1295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685800" y="1066800"/>
            <a:ext cx="5715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</a:pPr>
            <a:r>
              <a:rPr lang="en-US" sz="2000" b="1" u="sng" dirty="0"/>
              <a:t>Ecosystems</a:t>
            </a:r>
            <a:r>
              <a:rPr lang="en-US" sz="2000" dirty="0"/>
              <a:t> – collection of all the organisms that live in a particular place, together with their nonliving, or physical, environment.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pic>
        <p:nvPicPr>
          <p:cNvPr id="36" name="Picture 2" descr="http://eoimages.gsfc.nasa.gov/images/imagerecords/57000/57723/globe_west_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349" y="609600"/>
            <a:ext cx="1390651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8A44D"/>
                </a:solidFill>
              </a:rPr>
              <a:t>Levels of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7" name="Picture 2" descr="bio_ch13-1_1.jpg                                               00463CA1 Macintosh                      BE4B3FB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28838"/>
            <a:ext cx="7239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0" y="4724400"/>
            <a:ext cx="6172200" cy="609600"/>
            <a:chOff x="960" y="2832"/>
            <a:chExt cx="3888" cy="38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60" y="2832"/>
              <a:ext cx="720" cy="212"/>
              <a:chOff x="0" y="2592"/>
              <a:chExt cx="720" cy="212"/>
            </a:xfrm>
          </p:grpSpPr>
          <p:sp>
            <p:nvSpPr>
              <p:cNvPr id="28710" name="AutoShape 5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Text Box 6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128" y="3004"/>
              <a:ext cx="720" cy="212"/>
              <a:chOff x="0" y="2592"/>
              <a:chExt cx="720" cy="212"/>
            </a:xfrm>
          </p:grpSpPr>
          <p:sp>
            <p:nvSpPr>
              <p:cNvPr id="28708" name="AutoShape 8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672" cy="192"/>
              </a:xfrm>
              <a:prstGeom prst="flowChartAlternateProcess">
                <a:avLst/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Text Box 9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Organism</a:t>
                </a:r>
                <a:endParaRPr lang="en-US"/>
              </a:p>
            </p:txBody>
          </p:sp>
        </p:grp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09800" y="4006850"/>
            <a:ext cx="5562600" cy="641350"/>
            <a:chOff x="1440" y="2352"/>
            <a:chExt cx="3504" cy="404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440" y="2544"/>
              <a:ext cx="816" cy="212"/>
              <a:chOff x="1440" y="2544"/>
              <a:chExt cx="816" cy="212"/>
            </a:xfrm>
          </p:grpSpPr>
          <p:sp>
            <p:nvSpPr>
              <p:cNvPr id="28704" name="AutoShape 12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Text Box 13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128" y="2352"/>
              <a:ext cx="816" cy="212"/>
              <a:chOff x="1440" y="2544"/>
              <a:chExt cx="816" cy="212"/>
            </a:xfrm>
          </p:grpSpPr>
          <p:sp>
            <p:nvSpPr>
              <p:cNvPr id="28702" name="AutoShape 15"/>
              <p:cNvSpPr>
                <a:spLocks noChangeArrowheads="1"/>
              </p:cNvSpPr>
              <p:nvPr/>
            </p:nvSpPr>
            <p:spPr bwMode="auto">
              <a:xfrm>
                <a:off x="1440" y="2544"/>
                <a:ext cx="768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Text Box 16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Population</a:t>
                </a:r>
                <a:endParaRPr lang="en-US"/>
              </a:p>
            </p:txBody>
          </p:sp>
        </p:grp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590800" y="3048000"/>
            <a:ext cx="5105400" cy="838200"/>
            <a:chOff x="1728" y="1680"/>
            <a:chExt cx="3216" cy="528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728" y="1996"/>
              <a:ext cx="864" cy="212"/>
              <a:chOff x="0" y="1968"/>
              <a:chExt cx="864" cy="212"/>
            </a:xfrm>
          </p:grpSpPr>
          <p:sp>
            <p:nvSpPr>
              <p:cNvPr id="28698" name="AutoShape 19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864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Text Box 20"/>
              <p:cNvSpPr txBox="1">
                <a:spLocks noChangeArrowheads="1"/>
              </p:cNvSpPr>
              <p:nvPr/>
            </p:nvSpPr>
            <p:spPr bwMode="auto">
              <a:xfrm>
                <a:off x="0" y="196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Community</a:t>
                </a:r>
                <a:endParaRPr lang="en-US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4080" y="1680"/>
              <a:ext cx="864" cy="212"/>
              <a:chOff x="0" y="1968"/>
              <a:chExt cx="864" cy="212"/>
            </a:xfrm>
          </p:grpSpPr>
          <p:sp>
            <p:nvSpPr>
              <p:cNvPr id="28696" name="AutoShape 22"/>
              <p:cNvSpPr>
                <a:spLocks noChangeArrowheads="1"/>
              </p:cNvSpPr>
              <p:nvPr/>
            </p:nvSpPr>
            <p:spPr bwMode="auto">
              <a:xfrm>
                <a:off x="0" y="1968"/>
                <a:ext cx="864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Text Box 23"/>
              <p:cNvSpPr txBox="1">
                <a:spLocks noChangeArrowheads="1"/>
              </p:cNvSpPr>
              <p:nvPr/>
            </p:nvSpPr>
            <p:spPr bwMode="auto">
              <a:xfrm>
                <a:off x="0" y="196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Community</a:t>
                </a:r>
                <a:endParaRPr lang="en-US"/>
              </a:p>
            </p:txBody>
          </p:sp>
        </p:grp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3733800" y="1981200"/>
            <a:ext cx="4038600" cy="914400"/>
            <a:chOff x="2400" y="960"/>
            <a:chExt cx="2544" cy="576"/>
          </a:xfrm>
        </p:grpSpPr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2400" y="1324"/>
              <a:ext cx="912" cy="212"/>
              <a:chOff x="288" y="1200"/>
              <a:chExt cx="912" cy="212"/>
            </a:xfrm>
          </p:grpSpPr>
          <p:sp>
            <p:nvSpPr>
              <p:cNvPr id="28692" name="AutoShape 26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816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Text Box 27"/>
              <p:cNvSpPr txBox="1">
                <a:spLocks noChangeArrowheads="1"/>
              </p:cNvSpPr>
              <p:nvPr/>
            </p:nvSpPr>
            <p:spPr bwMode="auto">
              <a:xfrm>
                <a:off x="288" y="1200"/>
                <a:ext cx="9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Ecosystem</a:t>
                </a:r>
                <a:endParaRPr lang="en-US"/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4032" y="960"/>
              <a:ext cx="912" cy="212"/>
              <a:chOff x="288" y="1200"/>
              <a:chExt cx="912" cy="212"/>
            </a:xfrm>
          </p:grpSpPr>
          <p:sp>
            <p:nvSpPr>
              <p:cNvPr id="28690" name="AutoShape 29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816" cy="192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Text Box 30"/>
              <p:cNvSpPr txBox="1">
                <a:spLocks noChangeArrowheads="1"/>
              </p:cNvSpPr>
              <p:nvPr/>
            </p:nvSpPr>
            <p:spPr bwMode="auto">
              <a:xfrm>
                <a:off x="288" y="1200"/>
                <a:ext cx="9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Ecosystem</a:t>
                </a:r>
                <a:endParaRPr lang="en-US" dirty="0"/>
              </a:p>
            </p:txBody>
          </p:sp>
        </p:grp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6400800" y="762000"/>
            <a:ext cx="2209800" cy="1066800"/>
            <a:chOff x="4128" y="508"/>
            <a:chExt cx="1392" cy="672"/>
          </a:xfrm>
        </p:grpSpPr>
        <p:pic>
          <p:nvPicPr>
            <p:cNvPr id="28684" name="Picture 32" descr="bhspe-051301-003.tif                                           004C5FE6 Macintosh                      BE4B3FBF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681"/>
              <a:ext cx="81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4176" y="508"/>
              <a:ext cx="1344" cy="212"/>
              <a:chOff x="912" y="700"/>
              <a:chExt cx="1344" cy="212"/>
            </a:xfrm>
          </p:grpSpPr>
          <p:sp>
            <p:nvSpPr>
              <p:cNvPr id="28686" name="AutoShape 34"/>
              <p:cNvSpPr>
                <a:spLocks noChangeArrowheads="1"/>
              </p:cNvSpPr>
              <p:nvPr/>
            </p:nvSpPr>
            <p:spPr bwMode="auto">
              <a:xfrm>
                <a:off x="912" y="720"/>
                <a:ext cx="720" cy="169"/>
              </a:xfrm>
              <a:prstGeom prst="roundRect">
                <a:avLst>
                  <a:gd name="adj" fmla="val 16667"/>
                </a:avLst>
              </a:prstGeom>
              <a:solidFill>
                <a:srgbClr val="00C2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Text Box 35"/>
              <p:cNvSpPr txBox="1">
                <a:spLocks noChangeArrowheads="1"/>
              </p:cNvSpPr>
              <p:nvPr/>
            </p:nvSpPr>
            <p:spPr bwMode="auto">
              <a:xfrm>
                <a:off x="1008" y="700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Biome</a:t>
                </a:r>
                <a:endParaRPr lang="en-US"/>
              </a:p>
            </p:txBody>
          </p:sp>
        </p:grpSp>
      </p:grp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33400" y="990600"/>
            <a:ext cx="5943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75000"/>
              </a:spcBef>
            </a:pPr>
            <a:r>
              <a:rPr lang="en-US" sz="2000" b="1" u="sng" dirty="0"/>
              <a:t>Biomes</a:t>
            </a:r>
            <a:r>
              <a:rPr lang="en-US" sz="2000" dirty="0"/>
              <a:t> – group of ecosystems that have the same climate and similar dominant communities.</a:t>
            </a:r>
          </a:p>
        </p:txBody>
      </p:sp>
      <p:pic>
        <p:nvPicPr>
          <p:cNvPr id="40" name="Picture 2" descr="http://eoimages.gsfc.nasa.gov/images/imagerecords/57000/57723/globe_west_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349" y="609600"/>
            <a:ext cx="1390651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430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Ecology</vt:lpstr>
      <vt:lpstr>What is Ecology?</vt:lpstr>
      <vt:lpstr>PowerPoint Presentation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Energy in Ecology</vt:lpstr>
      <vt:lpstr>Producers</vt:lpstr>
      <vt:lpstr>  Consumers</vt:lpstr>
      <vt:lpstr>Food Chains</vt:lpstr>
      <vt:lpstr>Food Webs</vt:lpstr>
      <vt:lpstr>Trophic Levels</vt:lpstr>
      <vt:lpstr>Ecological Pyramids</vt:lpstr>
      <vt:lpstr>Energy Pyramid</vt:lpstr>
      <vt:lpstr>Biomass Pyramid</vt:lpstr>
      <vt:lpstr>Pyramid of Numbers</vt:lpstr>
      <vt:lpstr>Water Cycle</vt:lpstr>
      <vt:lpstr>Carbon Cycle</vt:lpstr>
      <vt:lpstr>Nitrogen Cycle</vt:lpstr>
      <vt:lpstr>Phosphorus Cycle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TechAdmin</dc:creator>
  <cp:lastModifiedBy>District 211</cp:lastModifiedBy>
  <cp:revision>46</cp:revision>
  <dcterms:created xsi:type="dcterms:W3CDTF">2011-03-23T15:34:23Z</dcterms:created>
  <dcterms:modified xsi:type="dcterms:W3CDTF">2013-05-09T15:35:53Z</dcterms:modified>
</cp:coreProperties>
</file>