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44083 w 64000"/>
                <a:gd name="T1" fmla="*/ 2368 h 64000"/>
                <a:gd name="T2" fmla="*/ 64000 w 64000"/>
                <a:gd name="T3" fmla="*/ 32000 h 64000"/>
                <a:gd name="T4" fmla="*/ 44083 w 64000"/>
                <a:gd name="T5" fmla="*/ 61631 h 64000"/>
                <a:gd name="T6" fmla="*/ 44083 w 64000"/>
                <a:gd name="T7" fmla="*/ 61631 h 64000"/>
                <a:gd name="T8" fmla="*/ 44082 w 64000"/>
                <a:gd name="T9" fmla="*/ 61631 h 64000"/>
                <a:gd name="T10" fmla="*/ 44083 w 64000"/>
                <a:gd name="T11" fmla="*/ 61632 h 64000"/>
                <a:gd name="T12" fmla="*/ 44083 w 64000"/>
                <a:gd name="T13" fmla="*/ 2368 h 64000"/>
                <a:gd name="T14" fmla="*/ 44082 w 64000"/>
                <a:gd name="T15" fmla="*/ 2368 h 64000"/>
                <a:gd name="T16" fmla="*/ 44083 w 64000"/>
                <a:gd name="T17" fmla="*/ 2368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50994 w 64000"/>
                <a:gd name="T1" fmla="*/ 6246 h 64000"/>
                <a:gd name="T2" fmla="*/ 64000 w 64000"/>
                <a:gd name="T3" fmla="*/ 32000 h 64000"/>
                <a:gd name="T4" fmla="*/ 50994 w 64000"/>
                <a:gd name="T5" fmla="*/ 57753 h 64000"/>
                <a:gd name="T6" fmla="*/ 50994 w 64000"/>
                <a:gd name="T7" fmla="*/ 57753 h 64000"/>
                <a:gd name="T8" fmla="*/ 50993 w 64000"/>
                <a:gd name="T9" fmla="*/ 57753 h 64000"/>
                <a:gd name="T10" fmla="*/ 50994 w 64000"/>
                <a:gd name="T11" fmla="*/ 57754 h 64000"/>
                <a:gd name="T12" fmla="*/ 50994 w 64000"/>
                <a:gd name="T13" fmla="*/ 6246 h 64000"/>
                <a:gd name="T14" fmla="*/ 50993 w 64000"/>
                <a:gd name="T15" fmla="*/ 6246 h 64000"/>
                <a:gd name="T16" fmla="*/ 50994 w 64000"/>
                <a:gd name="T17" fmla="*/ 6246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3DDAF-F954-4FFD-86BB-315BBEFB9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187C1-18D5-4BD5-B504-9C0F632E4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215AC-8E13-41EE-882A-FB893AE8C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AA73D-819B-400B-905C-B1833AB4D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AC249-13BB-4DFB-965E-161A408BF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70013" y="1827213"/>
            <a:ext cx="3579812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370013" y="3960813"/>
            <a:ext cx="3579812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68E1F-FC48-4910-91B7-FE7FAA561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8B8F5-A0BF-46F2-9C9D-AFDA0738B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C6DF0-4A75-4D89-8D42-36D988CD0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46D3E-913A-4CFA-8DA5-51A091010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49537-38A0-479A-A8EC-33C3CB734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53E47-9E86-4FB1-8726-2201FAECA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2C93B-EEA2-4AE9-82DF-FB75A96C2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975DA-70A4-4180-BACC-AA15DCB54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2F776-319E-4D7F-9C66-BA3F9A4D5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50296 w 64000"/>
                <a:gd name="T1" fmla="*/ 5746 h 64000"/>
                <a:gd name="T2" fmla="*/ 64000 w 64000"/>
                <a:gd name="T3" fmla="*/ 32000 h 64000"/>
                <a:gd name="T4" fmla="*/ 50296 w 64000"/>
                <a:gd name="T5" fmla="*/ 58253 h 64000"/>
                <a:gd name="T6" fmla="*/ 50296 w 64000"/>
                <a:gd name="T7" fmla="*/ 58253 h 64000"/>
                <a:gd name="T8" fmla="*/ 50295 w 64000"/>
                <a:gd name="T9" fmla="*/ 58253 h 64000"/>
                <a:gd name="T10" fmla="*/ 50296 w 64000"/>
                <a:gd name="T11" fmla="*/ 58254 h 64000"/>
                <a:gd name="T12" fmla="*/ 50296 w 64000"/>
                <a:gd name="T13" fmla="*/ 5746 h 64000"/>
                <a:gd name="T14" fmla="*/ 50295 w 64000"/>
                <a:gd name="T15" fmla="*/ 5746 h 64000"/>
                <a:gd name="T16" fmla="*/ 50296 w 64000"/>
                <a:gd name="T17" fmla="*/ 5746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50077 w 64000"/>
                <a:gd name="T1" fmla="*/ 5595 h 64000"/>
                <a:gd name="T2" fmla="*/ 64000 w 64000"/>
                <a:gd name="T3" fmla="*/ 32000 h 64000"/>
                <a:gd name="T4" fmla="*/ 50077 w 64000"/>
                <a:gd name="T5" fmla="*/ 58404 h 64000"/>
                <a:gd name="T6" fmla="*/ 50077 w 64000"/>
                <a:gd name="T7" fmla="*/ 58404 h 64000"/>
                <a:gd name="T8" fmla="*/ 50076 w 64000"/>
                <a:gd name="T9" fmla="*/ 58404 h 64000"/>
                <a:gd name="T10" fmla="*/ 50077 w 64000"/>
                <a:gd name="T11" fmla="*/ 58405 h 64000"/>
                <a:gd name="T12" fmla="*/ 50077 w 64000"/>
                <a:gd name="T13" fmla="*/ 5595 h 64000"/>
                <a:gd name="T14" fmla="*/ 50076 w 64000"/>
                <a:gd name="T15" fmla="*/ 5595 h 64000"/>
                <a:gd name="T16" fmla="*/ 50077 w 64000"/>
                <a:gd name="T17" fmla="*/ 559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062579D-505C-4AAC-A00B-50DEE5CFB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Mechanical Advantage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What do simple machines do for us anyway?</a:t>
            </a:r>
          </a:p>
        </p:txBody>
      </p:sp>
      <p:pic>
        <p:nvPicPr>
          <p:cNvPr id="3076" name="Picture 9" descr="j028527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38988" y="3962400"/>
            <a:ext cx="2005012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2292" name="Picture 5" descr="types of pulley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200150"/>
            <a:ext cx="5029200" cy="494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85800"/>
            <a:ext cx="2439988" cy="5562600"/>
          </a:xfrm>
        </p:spPr>
        <p:txBody>
          <a:bodyPr/>
          <a:lstStyle/>
          <a:p>
            <a:pPr eaLnBrk="1" hangingPunct="1"/>
            <a:r>
              <a:rPr lang="en-US" sz="1800" smtClean="0"/>
              <a:t> 1.  What is the IMA of this pulley system?</a:t>
            </a:r>
            <a:br>
              <a:rPr lang="en-US" sz="1800" smtClean="0"/>
            </a:b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>2.  Ignoring friction, if you want to lift the resistance 3 meters what will the effort distance be?</a:t>
            </a:r>
            <a:br>
              <a:rPr lang="en-US" sz="1800" smtClean="0"/>
            </a:b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>3.  Ignoring friction how much effort force will be necessary to lift a load of 15 newtons?</a:t>
            </a:r>
            <a:br>
              <a:rPr lang="en-US" sz="1800" smtClean="0"/>
            </a:b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>4.  How much work is done?</a:t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5800" y="381000"/>
            <a:ext cx="4187825" cy="58674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3316" name="Picture 5" descr="Pulley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295400"/>
            <a:ext cx="373221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/>
              <a:t>There are four ways that a machine helps us to do work.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8800"/>
            <a:ext cx="7313612" cy="4572000"/>
          </a:xfrm>
        </p:spPr>
        <p:txBody>
          <a:bodyPr/>
          <a:lstStyle/>
          <a:p>
            <a:pPr eaLnBrk="1" hangingPunct="1"/>
            <a:r>
              <a:rPr lang="en-US" smtClean="0"/>
              <a:t>Transfers our effort force from one place to another.  Ex:  seesaw</a:t>
            </a:r>
          </a:p>
          <a:p>
            <a:pPr eaLnBrk="1" hangingPunct="1"/>
            <a:r>
              <a:rPr lang="en-US" smtClean="0"/>
              <a:t>Multiply your effort force.            Ex: crowbar</a:t>
            </a:r>
          </a:p>
          <a:p>
            <a:pPr eaLnBrk="1" hangingPunct="1"/>
            <a:r>
              <a:rPr lang="en-US" smtClean="0"/>
              <a:t>Magnify speed and distance.       Ex: baseball bat</a:t>
            </a:r>
          </a:p>
          <a:p>
            <a:pPr eaLnBrk="1" hangingPunct="1"/>
            <a:r>
              <a:rPr lang="en-US" smtClean="0"/>
              <a:t>Changing the direction of the force. Ex: pulley on the flagpole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Mechanical Advantage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number of times a machine multiplies your effort force.</a:t>
            </a:r>
          </a:p>
          <a:p>
            <a:pPr lvl="1" eaLnBrk="1" hangingPunct="1"/>
            <a:r>
              <a:rPr lang="en-US" smtClean="0"/>
              <a:t>Example: If you push on the handle of a car jack with a force of 30 lbs and the jack lifts a 3000 lb car, what is the jack’s mechanical advantage?</a:t>
            </a:r>
          </a:p>
          <a:p>
            <a:pPr lvl="1" eaLnBrk="1" hangingPunct="1"/>
            <a:r>
              <a:rPr lang="en-US" smtClean="0"/>
              <a:t>The jack multiplies your effort force by 100 times.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smtClean="0"/>
              <a:t>There are 2 types of mechanical advantage.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3579812" cy="3811587"/>
          </a:xfrm>
        </p:spPr>
        <p:txBody>
          <a:bodyPr/>
          <a:lstStyle/>
          <a:p>
            <a:pPr eaLnBrk="1" hangingPunct="1"/>
            <a:r>
              <a:rPr lang="en-US" sz="2100" smtClean="0"/>
              <a:t>IMA – Ideal mechanical advantage.</a:t>
            </a:r>
          </a:p>
          <a:p>
            <a:pPr eaLnBrk="1" hangingPunct="1"/>
            <a:r>
              <a:rPr lang="en-US" sz="2100" smtClean="0"/>
              <a:t>This is the number of times a machine is </a:t>
            </a:r>
            <a:r>
              <a:rPr lang="en-US" sz="2100" u="sng" smtClean="0"/>
              <a:t>designed</a:t>
            </a:r>
            <a:r>
              <a:rPr lang="en-US" sz="2100" smtClean="0"/>
              <a:t> to multiply your effort force.</a:t>
            </a:r>
          </a:p>
          <a:p>
            <a:pPr eaLnBrk="1" hangingPunct="1"/>
            <a:r>
              <a:rPr lang="en-US" sz="2100" smtClean="0"/>
              <a:t>It is based on measurements of the machine.</a:t>
            </a:r>
          </a:p>
          <a:p>
            <a:pPr eaLnBrk="1" hangingPunct="1"/>
            <a:r>
              <a:rPr lang="en-US" sz="2100" smtClean="0"/>
              <a:t>Ignores friction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102225" y="1827213"/>
            <a:ext cx="3581400" cy="3582987"/>
          </a:xfrm>
        </p:spPr>
        <p:txBody>
          <a:bodyPr/>
          <a:lstStyle/>
          <a:p>
            <a:pPr eaLnBrk="1" hangingPunct="1"/>
            <a:r>
              <a:rPr lang="en-US" sz="2100" smtClean="0"/>
              <a:t>AMA – Actual mechanical advantage</a:t>
            </a:r>
          </a:p>
          <a:p>
            <a:pPr eaLnBrk="1" hangingPunct="1"/>
            <a:r>
              <a:rPr lang="en-US" sz="2100" smtClean="0"/>
              <a:t>This is the number of times the machine </a:t>
            </a:r>
            <a:r>
              <a:rPr lang="en-US" sz="2100" u="sng" smtClean="0"/>
              <a:t>actually</a:t>
            </a:r>
            <a:r>
              <a:rPr lang="en-US" sz="2100" smtClean="0"/>
              <a:t> multiplies your effort force.</a:t>
            </a:r>
          </a:p>
          <a:p>
            <a:pPr eaLnBrk="1" hangingPunct="1"/>
            <a:r>
              <a:rPr lang="en-US" sz="2100" smtClean="0"/>
              <a:t>AMA = resistance force/effort force.</a:t>
            </a:r>
          </a:p>
          <a:p>
            <a:pPr eaLnBrk="1" hangingPunct="1"/>
            <a:r>
              <a:rPr lang="en-US" sz="2100" smtClean="0"/>
              <a:t>Includes the effects of friction</a:t>
            </a:r>
          </a:p>
          <a:p>
            <a:pPr eaLnBrk="1" hangingPunct="1">
              <a:buFont typeface="Wingdings" pitchFamily="2" charset="2"/>
              <a:buNone/>
            </a:pPr>
            <a:endParaRPr lang="en-US" sz="2100" smtClean="0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524000" y="6019800"/>
            <a:ext cx="6781800" cy="544513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IMA is always </a:t>
            </a:r>
            <a:r>
              <a:rPr lang="en-US" sz="2800"/>
              <a:t>larger</a:t>
            </a:r>
            <a:r>
              <a:rPr lang="en-US" sz="2400"/>
              <a:t> than AMA.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There are 3 Classes of Levers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828800"/>
            <a:ext cx="4724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smtClean="0"/>
              <a:t>Depends on the location of 3 items: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500" smtClean="0"/>
              <a:t>	1.  </a:t>
            </a:r>
            <a:r>
              <a:rPr lang="en-US" sz="2500" u="sng" smtClean="0"/>
              <a:t>Fulcrum</a:t>
            </a:r>
            <a:r>
              <a:rPr lang="en-US" sz="2500" smtClean="0"/>
              <a:t> – fixed point  	on a lever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500" smtClean="0"/>
              <a:t>   2.  </a:t>
            </a:r>
            <a:r>
              <a:rPr lang="en-US" sz="2500" u="sng" smtClean="0"/>
              <a:t>Effort Arm</a:t>
            </a:r>
            <a:r>
              <a:rPr lang="en-US" sz="2500" smtClean="0"/>
              <a:t> – the part 	of the lever that 	exerts the effort force.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500" smtClean="0"/>
              <a:t>	3.  </a:t>
            </a:r>
            <a:r>
              <a:rPr lang="en-US" sz="2500" u="sng" smtClean="0"/>
              <a:t>Resistance Arm</a:t>
            </a:r>
            <a:r>
              <a:rPr lang="en-US" sz="2500" smtClean="0"/>
              <a:t> – the 	part of the lever that 	exerts the resistance 	force.</a:t>
            </a:r>
          </a:p>
        </p:txBody>
      </p:sp>
      <p:pic>
        <p:nvPicPr>
          <p:cNvPr id="7172" name="Picture 8" descr="first-class lever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30838" y="3103563"/>
            <a:ext cx="2924175" cy="1562100"/>
          </a:xfrm>
          <a:noFill/>
        </p:spPr>
      </p:pic>
      <p:sp>
        <p:nvSpPr>
          <p:cNvPr id="7173" name="Text Box 10"/>
          <p:cNvSpPr txBox="1">
            <a:spLocks noChangeArrowheads="1"/>
          </p:cNvSpPr>
          <p:nvPr/>
        </p:nvSpPr>
        <p:spPr bwMode="auto">
          <a:xfrm>
            <a:off x="5791200" y="28194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ym typeface="Wingdings" pitchFamily="2" charset="2"/>
              </a:rPr>
              <a:t>  EA   </a:t>
            </a:r>
            <a:endParaRPr lang="en-US" sz="2400"/>
          </a:p>
        </p:txBody>
      </p:sp>
      <p:sp>
        <p:nvSpPr>
          <p:cNvPr id="7174" name="Text Box 11"/>
          <p:cNvSpPr txBox="1">
            <a:spLocks noChangeArrowheads="1"/>
          </p:cNvSpPr>
          <p:nvPr/>
        </p:nvSpPr>
        <p:spPr bwMode="auto">
          <a:xfrm>
            <a:off x="7086600" y="4724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ym typeface="Wingdings" pitchFamily="2" charset="2"/>
              </a:rPr>
              <a:t>RA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Class Lever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500" smtClean="0"/>
          </a:p>
          <a:p>
            <a:pPr lvl="1" eaLnBrk="1" hangingPunct="1"/>
            <a:r>
              <a:rPr lang="en-US" sz="2100" b="1" smtClean="0"/>
              <a:t>Changes the direction of the force</a:t>
            </a:r>
          </a:p>
          <a:p>
            <a:pPr lvl="1" eaLnBrk="1" hangingPunct="1"/>
            <a:r>
              <a:rPr lang="en-US" sz="2100" smtClean="0"/>
              <a:t>Multiplies effort force</a:t>
            </a:r>
          </a:p>
          <a:p>
            <a:pPr lvl="1" eaLnBrk="1" hangingPunct="1"/>
            <a:r>
              <a:rPr lang="en-US" sz="2100" smtClean="0"/>
              <a:t>Magnifies speed and distance</a:t>
            </a:r>
          </a:p>
          <a:p>
            <a:pPr lvl="1" eaLnBrk="1" hangingPunct="1"/>
            <a:r>
              <a:rPr lang="en-US" sz="2100" smtClean="0"/>
              <a:t>Ex: seesaw, crowbar, scissors</a:t>
            </a:r>
          </a:p>
        </p:txBody>
      </p:sp>
      <p:pic>
        <p:nvPicPr>
          <p:cNvPr id="8196" name="Picture 13" descr="firstexample"/>
          <p:cNvPicPr>
            <a:picLocks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635625" y="3676650"/>
            <a:ext cx="2898775" cy="2251075"/>
          </a:xfrm>
          <a:noFill/>
        </p:spPr>
      </p:pic>
      <p:sp>
        <p:nvSpPr>
          <p:cNvPr id="8197" name="Rectangle 15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pPr eaLnBrk="1" hangingPunct="1"/>
            <a:endParaRPr lang="en-US" sz="2100" smtClean="0"/>
          </a:p>
        </p:txBody>
      </p:sp>
      <p:pic>
        <p:nvPicPr>
          <p:cNvPr id="8198" name="Picture 17" descr="first-class lever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905000"/>
            <a:ext cx="292417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Class Lever</a:t>
            </a:r>
          </a:p>
        </p:txBody>
      </p:sp>
      <p:graphicFrame>
        <p:nvGraphicFramePr>
          <p:cNvPr id="9219" name="Object 5"/>
          <p:cNvGraphicFramePr>
            <a:graphicFrameLocks noChangeAspect="1"/>
          </p:cNvGraphicFramePr>
          <p:nvPr>
            <p:ph sz="quarter" idx="1"/>
          </p:nvPr>
        </p:nvGraphicFramePr>
        <p:xfrm>
          <a:off x="2295525" y="1827213"/>
          <a:ext cx="1728788" cy="1981200"/>
        </p:xfrm>
        <a:graphic>
          <a:graphicData uri="http://schemas.openxmlformats.org/presentationml/2006/ole">
            <p:oleObj spid="_x0000_s9219" name="Chart" r:id="rId3" imgW="4305180" imgH="4933967" progId="MSGraph.Chart.8">
              <p:embed followColorScheme="full"/>
            </p:oleObj>
          </a:graphicData>
        </a:graphic>
      </p:graphicFrame>
      <p:sp>
        <p:nvSpPr>
          <p:cNvPr id="9220" name="Rectangle 6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500" smtClean="0"/>
          </a:p>
          <a:p>
            <a:pPr lvl="1" eaLnBrk="1" hangingPunct="1"/>
            <a:r>
              <a:rPr lang="en-US" sz="2100" b="1" smtClean="0"/>
              <a:t>Multiply effort force</a:t>
            </a:r>
          </a:p>
          <a:p>
            <a:pPr lvl="1" eaLnBrk="1" hangingPunct="1"/>
            <a:r>
              <a:rPr lang="en-US" sz="2100" smtClean="0"/>
              <a:t>Mechanical advantage is always greater than 1.</a:t>
            </a:r>
          </a:p>
          <a:p>
            <a:pPr lvl="1" eaLnBrk="1" hangingPunct="1"/>
            <a:r>
              <a:rPr lang="en-US" sz="2100" smtClean="0"/>
              <a:t>Ex:  bottle opener, boat oars, wheel barrow</a:t>
            </a:r>
          </a:p>
        </p:txBody>
      </p:sp>
      <p:pic>
        <p:nvPicPr>
          <p:cNvPr id="9221" name="Picture 11" descr="secondexamp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886200"/>
            <a:ext cx="3352800" cy="260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4" descr="second-class lever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1665288"/>
            <a:ext cx="3657600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3</a:t>
            </a:r>
            <a:r>
              <a:rPr lang="en-US" baseline="30000" smtClean="0"/>
              <a:t>rd</a:t>
            </a:r>
            <a:r>
              <a:rPr lang="en-US" smtClean="0"/>
              <a:t> Class Lever 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2209800"/>
            <a:ext cx="3579812" cy="3732213"/>
          </a:xfrm>
        </p:spPr>
        <p:txBody>
          <a:bodyPr/>
          <a:lstStyle/>
          <a:p>
            <a:pPr lvl="1" eaLnBrk="1" hangingPunct="1"/>
            <a:r>
              <a:rPr lang="en-US" sz="2100" b="1" smtClean="0"/>
              <a:t>Magnifies speed and distance</a:t>
            </a:r>
          </a:p>
          <a:p>
            <a:pPr lvl="1" eaLnBrk="1" hangingPunct="1"/>
            <a:r>
              <a:rPr lang="en-US" sz="2100" smtClean="0"/>
              <a:t>Mechanical Advantage always less than 1</a:t>
            </a:r>
          </a:p>
          <a:p>
            <a:pPr lvl="1" eaLnBrk="1" hangingPunct="1"/>
            <a:r>
              <a:rPr lang="en-US" sz="2100" smtClean="0"/>
              <a:t>Ex: baseball bat, golf club, broom, shovel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sz="2500" smtClean="0"/>
          </a:p>
        </p:txBody>
      </p:sp>
      <p:pic>
        <p:nvPicPr>
          <p:cNvPr id="10245" name="Picture 10" descr="thirdexamp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810000"/>
            <a:ext cx="3124200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12" descr="third-class lever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052638"/>
            <a:ext cx="3400425" cy="149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1267" name="Picture 5" descr="ppulley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5600" y="1828800"/>
            <a:ext cx="254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7" descr="ppulley2"/>
          <p:cNvPicPr>
            <a:picLocks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59400" y="1752600"/>
            <a:ext cx="2641600" cy="3962400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180</TotalTime>
  <Words>305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Verdana</vt:lpstr>
      <vt:lpstr>Arial</vt:lpstr>
      <vt:lpstr>Wingdings</vt:lpstr>
      <vt:lpstr>Calibri</vt:lpstr>
      <vt:lpstr>Eclipse</vt:lpstr>
      <vt:lpstr>Microsoft Graph Chart</vt:lpstr>
      <vt:lpstr>Mechanical Advantage</vt:lpstr>
      <vt:lpstr>There are four ways that a machine helps us to do work.</vt:lpstr>
      <vt:lpstr>Mechanical Advantage</vt:lpstr>
      <vt:lpstr>There are 2 types of mechanical advantage.</vt:lpstr>
      <vt:lpstr>There are 3 Classes of Levers</vt:lpstr>
      <vt:lpstr>1st Class Lever</vt:lpstr>
      <vt:lpstr>2nd Class Lever</vt:lpstr>
      <vt:lpstr>3rd Class Lever </vt:lpstr>
      <vt:lpstr>Slide 9</vt:lpstr>
      <vt:lpstr>Slide 10</vt:lpstr>
      <vt:lpstr> 1.  What is the IMA of this pulley system?   2.  Ignoring friction, if you want to lift the resistance 3 meters what will the effort distance be?   3.  Ignoring friction how much effort force will be necessary to lift a load of 15 newtons?  4.  How much work is done? </vt:lpstr>
    </vt:vector>
  </TitlesOfParts>
  <Company>District 211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Mechanical Advantage</dc:title>
  <dc:creator>Palatine High School</dc:creator>
  <cp:lastModifiedBy>Nicole</cp:lastModifiedBy>
  <cp:revision>25</cp:revision>
  <dcterms:created xsi:type="dcterms:W3CDTF">2004-11-16T13:56:48Z</dcterms:created>
  <dcterms:modified xsi:type="dcterms:W3CDTF">2012-11-08T19:52:45Z</dcterms:modified>
</cp:coreProperties>
</file>